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4" r:id="rId5"/>
    <p:sldId id="265" r:id="rId6"/>
    <p:sldId id="266" r:id="rId7"/>
    <p:sldId id="267" r:id="rId8"/>
    <p:sldId id="268" r:id="rId9"/>
    <p:sldId id="259" r:id="rId10"/>
    <p:sldId id="260" r:id="rId11"/>
    <p:sldId id="261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8"/>
    <p:restoredTop sz="94679"/>
  </p:normalViewPr>
  <p:slideViewPr>
    <p:cSldViewPr snapToGrid="0">
      <p:cViewPr>
        <p:scale>
          <a:sx n="133" d="100"/>
          <a:sy n="133" d="100"/>
        </p:scale>
        <p:origin x="1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B83DC8-DC3A-AC4C-8616-F70E989727A7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B2F6BF-30BA-104D-B836-3A5F31463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1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2F6BF-30BA-104D-B836-3A5F3146304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71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B2F6BF-30BA-104D-B836-3A5F314630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32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9D99-3176-6027-B267-BA64E42CB2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10958C-7CE7-3BE7-8509-60C4091F92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99437-9586-734C-71B2-5BA75BD336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FCDC4-0C13-E1C3-C0A9-B9B208FAE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E6C32E-3CBA-2DC9-ED64-161BC3951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680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CB607-9FB8-1A7B-F5B2-8BE9077A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93CFFD-88DE-B22E-97D1-0803590EA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3CE6B-018C-FE09-117C-937F27E5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812D99-D9C6-4762-6000-0E2AFC9EB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E1BBA-67E9-D0C4-3E3F-F537B931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0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EF772E-0D76-47EC-B387-2DE03F483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346B80-62B3-D81C-FF58-69941C582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F9226-4025-FEE9-9BD9-E4D007D3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0721C-71FB-9FAD-04D0-284D62BC15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1D60C-FA04-A8A8-2EB2-4D779039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95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9AE69-39DD-6CD1-8964-27BB18CD0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09450-0C46-206B-AF0F-F256A322AB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8C2D5-67D2-BE40-9945-548044C9D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90C91-6B23-E120-0D06-C72C4F4D9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C25A0-6A2E-5BF6-99EB-EA2653D9F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88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F23705-CDB8-8D33-5EA2-257BC6B56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8FC43-C020-3583-53E0-B6960018D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A984B-39B6-41AD-375D-69B67B26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0FC07F-BF4C-9D03-DC98-A78DB9E0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03D00-BF9A-735A-A035-33F0DE52D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4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62ACD-6F98-5324-02B0-5ED7361E3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96C1B-5D41-04E1-6664-48123ECE0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2B0B8-2F5B-F0D1-F039-AE8C0294BD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9FE4B7-1439-174C-75A0-51784580F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8580EB-C4F1-5D9B-82EB-0101E1CCF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88EA1-FA26-8016-2622-0823CB947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861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F51FE-2A1C-00F6-96AC-C6E675B6F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64C4B-23B4-740B-8BEE-5587CFA174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6112D0-D119-137D-22E6-5EA081AE4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99A7C8-1A3B-0691-6A60-285EBD5C14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B7FE6-4C8D-AD1F-916E-3117FF716C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9C5867-3283-ABC7-07D9-02756FB5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309C0-7CF3-E81E-3D4D-6884AC56A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D50307-55A3-3B1C-A511-4A5952624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22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71349-6376-4277-19E9-A1AD2F5AD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F079C3-6E45-A194-F3B6-557C883DC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04A9A-B8AD-7FC5-5876-E61C3C20C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31A923-DC10-5339-D075-2F9B331AA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47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E16D6E-AF69-EB2A-A2B3-F30BF225E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AA2C69-74AE-10F1-4127-5A312200B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C2218-C892-0321-3C6B-47DC48AF8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69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CEB09-A028-5F72-FD3A-78B98275F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F7662-0A35-FAB1-1703-46DC800FA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0D72A-6A11-8585-51CA-F40ED61C41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EAC92C-DE64-5308-AB6C-035D49FA8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C9306A-7F0B-E402-234F-545683F3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211151-988D-453B-E9E0-FDEAFDC6F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69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485CB-9740-6543-87E7-53311432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D1B3B9-52A0-259E-007E-3979EAFDD8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2CA88-66CB-F1F1-8F47-B4195DDC08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5B9C0-8F3D-848A-C733-4097D7B4B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303BC-C11F-4111-7A57-6F4DC63D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1C5C4D-0E18-E3FF-CD82-59BA38F89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915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357244-0129-6C7B-65F7-28848807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23E0A-91D6-8FF5-CF80-E49364403C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3A45D-0B8E-839D-2BE5-00E1EC5111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59D488-BB6A-C94B-A387-80397FEBD9AD}" type="datetimeFigureOut">
              <a:rPr lang="en-US" smtClean="0"/>
              <a:t>7/8/24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F49F0-F96C-46BE-910C-FB19DFCEF4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654FF1-504E-40D5-1A6C-2ADDEDF57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86D90D-3E51-3A49-B2FF-E067A5C303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084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17/06/relationships/model3d" Target="../media/model3d1.glb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microsoft.com/office/2017/06/relationships/model3d" Target="../media/model3d1.glb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microsoft.com/office/2017/06/relationships/model3d" Target="../media/model3d2.glb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21.jpg"/><Relationship Id="rId7" Type="http://schemas.microsoft.com/office/2017/06/relationships/model3d" Target="../media/model3d2.glb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microsoft.com/office/2017/06/relationships/model3d" Target="../media/model3d1.glb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2.jp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square with a red and black line&#10;&#10;Description automatically generated with medium confidence">
            <a:extLst>
              <a:ext uri="{FF2B5EF4-FFF2-40B4-BE49-F238E27FC236}">
                <a16:creationId xmlns:a16="http://schemas.microsoft.com/office/drawing/2014/main" id="{6BE4698D-EDDA-A79B-C66C-D7638A48B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225" y="4494602"/>
            <a:ext cx="2981096" cy="2340000"/>
          </a:xfrm>
          <a:prstGeom prst="rect">
            <a:avLst/>
          </a:prstGeom>
        </p:spPr>
      </p:pic>
      <p:pic>
        <p:nvPicPr>
          <p:cNvPr id="5" name="Picture 4" descr="A red and yellow square with black text&#10;&#10;Description automatically generated">
            <a:extLst>
              <a:ext uri="{FF2B5EF4-FFF2-40B4-BE49-F238E27FC236}">
                <a16:creationId xmlns:a16="http://schemas.microsoft.com/office/drawing/2014/main" id="{CF340850-ED94-B076-6140-4412122B7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77" y="2383016"/>
            <a:ext cx="2981097" cy="234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F8AA7A-BC49-DB3F-5E84-5C28522F82F1}"/>
              </a:ext>
            </a:extLst>
          </p:cNvPr>
          <p:cNvSpPr txBox="1"/>
          <p:nvPr/>
        </p:nvSpPr>
        <p:spPr>
          <a:xfrm>
            <a:off x="2794091" y="1996561"/>
            <a:ext cx="951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0-0.2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21E79-1386-53A4-06B1-19AD5B350E9A}"/>
              </a:ext>
            </a:extLst>
          </p:cNvPr>
          <p:cNvSpPr txBox="1"/>
          <p:nvPr/>
        </p:nvSpPr>
        <p:spPr>
          <a:xfrm>
            <a:off x="4771734" y="2018359"/>
            <a:ext cx="124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0.2-0.4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4CE9CA-0382-94EE-38F5-1BC4DB77309F}"/>
              </a:ext>
            </a:extLst>
          </p:cNvPr>
          <p:cNvSpPr txBox="1"/>
          <p:nvPr/>
        </p:nvSpPr>
        <p:spPr>
          <a:xfrm>
            <a:off x="6784247" y="1996560"/>
            <a:ext cx="124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0.4-0.6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B3175D-EF32-5F1D-C570-87D07BE02B86}"/>
              </a:ext>
            </a:extLst>
          </p:cNvPr>
          <p:cNvSpPr txBox="1"/>
          <p:nvPr/>
        </p:nvSpPr>
        <p:spPr>
          <a:xfrm>
            <a:off x="8955786" y="1996559"/>
            <a:ext cx="1247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0.6-0.8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DD9A2-013B-8F7D-85BC-3C47481206C5}"/>
              </a:ext>
            </a:extLst>
          </p:cNvPr>
          <p:cNvSpPr txBox="1"/>
          <p:nvPr/>
        </p:nvSpPr>
        <p:spPr>
          <a:xfrm>
            <a:off x="12260" y="1996562"/>
            <a:ext cx="1796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Asphericity: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E3F3-75F0-D02D-FBB3-D8CB7E7A5B38}"/>
              </a:ext>
            </a:extLst>
          </p:cNvPr>
          <p:cNvSpPr txBox="1"/>
          <p:nvPr/>
        </p:nvSpPr>
        <p:spPr>
          <a:xfrm>
            <a:off x="-10942" y="3306992"/>
            <a:ext cx="2143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Symbiodinium kawagutii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EAFE15-A8E5-1C34-9564-665C5083D935}"/>
              </a:ext>
            </a:extLst>
          </p:cNvPr>
          <p:cNvSpPr txBox="1"/>
          <p:nvPr/>
        </p:nvSpPr>
        <p:spPr>
          <a:xfrm>
            <a:off x="-10942" y="5251328"/>
            <a:ext cx="2413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Symbiodinium microadriaticum</a:t>
            </a:r>
          </a:p>
        </p:txBody>
      </p:sp>
      <p:pic>
        <p:nvPicPr>
          <p:cNvPr id="14" name="Picture 13" descr="A red and yellow square with black text&#10;&#10;Description automatically generated">
            <a:extLst>
              <a:ext uri="{FF2B5EF4-FFF2-40B4-BE49-F238E27FC236}">
                <a16:creationId xmlns:a16="http://schemas.microsoft.com/office/drawing/2014/main" id="{023B530A-6C08-A4DC-9EFB-977F0796A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550" y="2383016"/>
            <a:ext cx="2981096" cy="2340000"/>
          </a:xfrm>
          <a:prstGeom prst="rect">
            <a:avLst/>
          </a:prstGeom>
        </p:spPr>
      </p:pic>
      <p:pic>
        <p:nvPicPr>
          <p:cNvPr id="16" name="Picture 15" descr="A red and yellow square with black text&#10;&#10;Description automatically generated">
            <a:extLst>
              <a:ext uri="{FF2B5EF4-FFF2-40B4-BE49-F238E27FC236}">
                <a16:creationId xmlns:a16="http://schemas.microsoft.com/office/drawing/2014/main" id="{CBA7411E-A2E8-F206-F85C-817A33870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2555" y="2376294"/>
            <a:ext cx="2981097" cy="2340000"/>
          </a:xfrm>
          <a:prstGeom prst="rect">
            <a:avLst/>
          </a:prstGeom>
        </p:spPr>
      </p:pic>
      <p:pic>
        <p:nvPicPr>
          <p:cNvPr id="18" name="Picture 17" descr="A diagram of a square with a red and yellow square&#10;&#10;Description automatically generated with medium confidence">
            <a:extLst>
              <a:ext uri="{FF2B5EF4-FFF2-40B4-BE49-F238E27FC236}">
                <a16:creationId xmlns:a16="http://schemas.microsoft.com/office/drawing/2014/main" id="{03B33671-0FF4-C4A2-723C-039B060233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704" y="2373287"/>
            <a:ext cx="2981096" cy="2340000"/>
          </a:xfrm>
          <a:prstGeom prst="rect">
            <a:avLst/>
          </a:prstGeom>
        </p:spPr>
      </p:pic>
      <p:pic>
        <p:nvPicPr>
          <p:cNvPr id="22" name="Picture 21" descr="A red and yellow square with black lines&#10;&#10;Description automatically generated">
            <a:extLst>
              <a:ext uri="{FF2B5EF4-FFF2-40B4-BE49-F238E27FC236}">
                <a16:creationId xmlns:a16="http://schemas.microsoft.com/office/drawing/2014/main" id="{7B5218DB-4CFA-BFBF-10E5-398036F56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6886" y="4503191"/>
            <a:ext cx="2981096" cy="2340000"/>
          </a:xfrm>
          <a:prstGeom prst="rect">
            <a:avLst/>
          </a:prstGeom>
        </p:spPr>
      </p:pic>
      <p:pic>
        <p:nvPicPr>
          <p:cNvPr id="24" name="Picture 23" descr="A diagram of a square with a red and yellow square&#10;&#10;Description automatically generated with medium confidence">
            <a:extLst>
              <a:ext uri="{FF2B5EF4-FFF2-40B4-BE49-F238E27FC236}">
                <a16:creationId xmlns:a16="http://schemas.microsoft.com/office/drawing/2014/main" id="{4F4A1030-916B-FDBC-3B02-DAD49088CD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8963" y="4522992"/>
            <a:ext cx="2981096" cy="2340000"/>
          </a:xfrm>
          <a:prstGeom prst="rect">
            <a:avLst/>
          </a:prstGeom>
        </p:spPr>
      </p:pic>
      <p:pic>
        <p:nvPicPr>
          <p:cNvPr id="26" name="Picture 25" descr="A red and yellow square with black lines&#10;&#10;Description automatically generated">
            <a:extLst>
              <a:ext uri="{FF2B5EF4-FFF2-40B4-BE49-F238E27FC236}">
                <a16:creationId xmlns:a16="http://schemas.microsoft.com/office/drawing/2014/main" id="{2018BFFA-FC9A-F969-2B9E-72776E5E3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1350" y="4522992"/>
            <a:ext cx="2981096" cy="2340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Dark Gray Sphere">
                <a:extLst>
                  <a:ext uri="{FF2B5EF4-FFF2-40B4-BE49-F238E27FC236}">
                    <a16:creationId xmlns:a16="http://schemas.microsoft.com/office/drawing/2014/main" id="{8D3CCE98-F24E-2FE7-3146-E119A745683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32344640"/>
                  </p:ext>
                </p:extLst>
              </p:nvPr>
            </p:nvGraphicFramePr>
            <p:xfrm>
              <a:off x="2132636" y="414704"/>
              <a:ext cx="1440000" cy="1440000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440000" cy="144000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5420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Dark Gray Sphere">
                <a:extLst>
                  <a:ext uri="{FF2B5EF4-FFF2-40B4-BE49-F238E27FC236}">
                    <a16:creationId xmlns:a16="http://schemas.microsoft.com/office/drawing/2014/main" id="{8D3CCE98-F24E-2FE7-3146-E119A74568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32636" y="414704"/>
                <a:ext cx="1440000" cy="14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Dark Gray Cylinder">
                <a:extLst>
                  <a:ext uri="{FF2B5EF4-FFF2-40B4-BE49-F238E27FC236}">
                    <a16:creationId xmlns:a16="http://schemas.microsoft.com/office/drawing/2014/main" id="{648E33C9-D19A-BDAF-791C-ED09BBC8227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6077864"/>
                  </p:ext>
                </p:extLst>
              </p:nvPr>
            </p:nvGraphicFramePr>
            <p:xfrm rot="5400000">
              <a:off x="10163767" y="-32487"/>
              <a:ext cx="1532427" cy="2342969"/>
            </p:xfrm>
            <a:graphic>
              <a:graphicData uri="http://schemas.microsoft.com/office/drawing/2017/model3d">
                <am3d:model3d r:embed="rId12">
                  <am3d:spPr>
                    <a:xfrm rot="5400000">
                      <a:off x="0" y="0"/>
                      <a:ext cx="1532427" cy="2342969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188878" ay="-850823" az="-616062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27229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Dark Gray Cylinder">
                <a:extLst>
                  <a:ext uri="{FF2B5EF4-FFF2-40B4-BE49-F238E27FC236}">
                    <a16:creationId xmlns:a16="http://schemas.microsoft.com/office/drawing/2014/main" id="{648E33C9-D19A-BDAF-791C-ED09BBC822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 rot="5400000">
                <a:off x="10163767" y="-32487"/>
                <a:ext cx="1532427" cy="2342969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996548-13DC-FEDE-D1B7-F1A05B3AFB79}"/>
              </a:ext>
            </a:extLst>
          </p:cNvPr>
          <p:cNvCxnSpPr>
            <a:cxnSpLocks/>
          </p:cNvCxnSpPr>
          <p:nvPr/>
        </p:nvCxnSpPr>
        <p:spPr>
          <a:xfrm>
            <a:off x="3883852" y="1134704"/>
            <a:ext cx="555620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331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d wire on a white background&#10;&#10;Description automatically generated">
            <a:extLst>
              <a:ext uri="{FF2B5EF4-FFF2-40B4-BE49-F238E27FC236}">
                <a16:creationId xmlns:a16="http://schemas.microsoft.com/office/drawing/2014/main" id="{8AE99C38-963B-F34A-8895-EEBB4075A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594"/>
            <a:ext cx="7772400" cy="44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23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wire on a white background&#10;&#10;Description automatically generated">
            <a:extLst>
              <a:ext uri="{FF2B5EF4-FFF2-40B4-BE49-F238E27FC236}">
                <a16:creationId xmlns:a16="http://schemas.microsoft.com/office/drawing/2014/main" id="{6F9B8802-9F82-B1E7-A868-45FCE52CA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7548497" cy="4351338"/>
          </a:xfrm>
        </p:spPr>
      </p:pic>
    </p:spTree>
    <p:extLst>
      <p:ext uri="{BB962C8B-B14F-4D97-AF65-F5344CB8AC3E}">
        <p14:creationId xmlns:p14="http://schemas.microsoft.com/office/powerpoint/2010/main" val="3926118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line on a white background&#10;&#10;Description automatically generated">
            <a:extLst>
              <a:ext uri="{FF2B5EF4-FFF2-40B4-BE49-F238E27FC236}">
                <a16:creationId xmlns:a16="http://schemas.microsoft.com/office/drawing/2014/main" id="{DF8D32B6-596C-2A69-E25A-5EE366151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7548497" cy="4351338"/>
          </a:xfrm>
        </p:spPr>
      </p:pic>
    </p:spTree>
    <p:extLst>
      <p:ext uri="{BB962C8B-B14F-4D97-AF65-F5344CB8AC3E}">
        <p14:creationId xmlns:p14="http://schemas.microsoft.com/office/powerpoint/2010/main" val="181904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heart made of red lines&#10;&#10;Description automatically generated with medium confidence">
            <a:extLst>
              <a:ext uri="{FF2B5EF4-FFF2-40B4-BE49-F238E27FC236}">
                <a16:creationId xmlns:a16="http://schemas.microsoft.com/office/drawing/2014/main" id="{4E81E70B-685D-64E8-17AF-20A1DCB8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7594"/>
            <a:ext cx="7772400" cy="448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294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F8AA7A-BC49-DB3F-5E84-5C28522F82F1}"/>
              </a:ext>
            </a:extLst>
          </p:cNvPr>
          <p:cNvSpPr txBox="1"/>
          <p:nvPr/>
        </p:nvSpPr>
        <p:spPr>
          <a:xfrm>
            <a:off x="2297867" y="2012329"/>
            <a:ext cx="2005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First Quartile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DD9A2-013B-8F7D-85BC-3C47481206C5}"/>
              </a:ext>
            </a:extLst>
          </p:cNvPr>
          <p:cNvSpPr txBox="1"/>
          <p:nvPr/>
        </p:nvSpPr>
        <p:spPr>
          <a:xfrm>
            <a:off x="12260" y="1996562"/>
            <a:ext cx="1796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Asphericity: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2E3F3-75F0-D02D-FBB3-D8CB7E7A5B38}"/>
              </a:ext>
            </a:extLst>
          </p:cNvPr>
          <p:cNvSpPr txBox="1"/>
          <p:nvPr/>
        </p:nvSpPr>
        <p:spPr>
          <a:xfrm>
            <a:off x="-10942" y="3306992"/>
            <a:ext cx="2143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B05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Symbiodinium kawagutii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N=48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EAFE15-A8E5-1C34-9564-665C5083D935}"/>
              </a:ext>
            </a:extLst>
          </p:cNvPr>
          <p:cNvSpPr txBox="1"/>
          <p:nvPr/>
        </p:nvSpPr>
        <p:spPr>
          <a:xfrm>
            <a:off x="-10942" y="5251328"/>
            <a:ext cx="2413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rgbClr val="0070C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Symbiodinium microadriaticum</a:t>
            </a:r>
          </a:p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N=59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 descr="Dark Gray Sphere">
                <a:extLst>
                  <a:ext uri="{FF2B5EF4-FFF2-40B4-BE49-F238E27FC236}">
                    <a16:creationId xmlns:a16="http://schemas.microsoft.com/office/drawing/2014/main" id="{8D3CCE98-F24E-2FE7-3146-E119A7456836}"/>
                  </a:ext>
                </a:extLst>
              </p:cNvPr>
              <p:cNvGraphicFramePr/>
              <p:nvPr/>
            </p:nvGraphicFramePr>
            <p:xfrm>
              <a:off x="2132636" y="414704"/>
              <a:ext cx="1440000" cy="1440000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40000" cy="144000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5420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 descr="Dark Gray Sphere">
                <a:extLst>
                  <a:ext uri="{FF2B5EF4-FFF2-40B4-BE49-F238E27FC236}">
                    <a16:creationId xmlns:a16="http://schemas.microsoft.com/office/drawing/2014/main" id="{8D3CCE98-F24E-2FE7-3146-E119A74568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32636" y="414704"/>
                <a:ext cx="1440000" cy="14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Dark Gray Cylinder">
                <a:extLst>
                  <a:ext uri="{FF2B5EF4-FFF2-40B4-BE49-F238E27FC236}">
                    <a16:creationId xmlns:a16="http://schemas.microsoft.com/office/drawing/2014/main" id="{648E33C9-D19A-BDAF-791C-ED09BBC8227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0163767" y="-32487"/>
              <a:ext cx="1532427" cy="2342969"/>
            </p:xfrm>
            <a:graphic>
              <a:graphicData uri="http://schemas.microsoft.com/office/drawing/2017/model3d">
                <am3d:model3d r:embed="rId5">
                  <am3d:spPr>
                    <a:xfrm rot="5400000">
                      <a:off x="0" y="0"/>
                      <a:ext cx="1532427" cy="2342969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188878" ay="-850823" az="-616062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7229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Dark Gray Cylinder">
                <a:extLst>
                  <a:ext uri="{FF2B5EF4-FFF2-40B4-BE49-F238E27FC236}">
                    <a16:creationId xmlns:a16="http://schemas.microsoft.com/office/drawing/2014/main" id="{648E33C9-D19A-BDAF-791C-ED09BBC8227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5400000">
                <a:off x="10163767" y="-32487"/>
                <a:ext cx="1532427" cy="2342969"/>
              </a:xfrm>
              <a:prstGeom prst="rect">
                <a:avLst/>
              </a:prstGeom>
            </p:spPr>
          </p:pic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996548-13DC-FEDE-D1B7-F1A05B3AFB79}"/>
              </a:ext>
            </a:extLst>
          </p:cNvPr>
          <p:cNvCxnSpPr>
            <a:cxnSpLocks/>
          </p:cNvCxnSpPr>
          <p:nvPr/>
        </p:nvCxnSpPr>
        <p:spPr>
          <a:xfrm>
            <a:off x="3883852" y="1134704"/>
            <a:ext cx="555620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6D173BA-B481-C66B-5D03-BB4A7AC34F39}"/>
              </a:ext>
            </a:extLst>
          </p:cNvPr>
          <p:cNvSpPr txBox="1"/>
          <p:nvPr/>
        </p:nvSpPr>
        <p:spPr>
          <a:xfrm>
            <a:off x="4216007" y="2017585"/>
            <a:ext cx="240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Second Quartile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30A63F-2DEB-BD19-2E5F-71AD4E129CE9}"/>
              </a:ext>
            </a:extLst>
          </p:cNvPr>
          <p:cNvSpPr txBox="1"/>
          <p:nvPr/>
        </p:nvSpPr>
        <p:spPr>
          <a:xfrm>
            <a:off x="6578521" y="2016366"/>
            <a:ext cx="240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Third Quartile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69D6B5-9158-82D0-7A4E-27FBC568F6C9}"/>
              </a:ext>
            </a:extLst>
          </p:cNvPr>
          <p:cNvSpPr txBox="1"/>
          <p:nvPr/>
        </p:nvSpPr>
        <p:spPr>
          <a:xfrm>
            <a:off x="8570229" y="2011112"/>
            <a:ext cx="2409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Fourth Quartile</a:t>
            </a:r>
          </a:p>
        </p:txBody>
      </p:sp>
      <p:pic>
        <p:nvPicPr>
          <p:cNvPr id="32" name="Picture 31" descr="A diagram of a square with a red and black line&#10;&#10;Description automatically generated with medium confidence">
            <a:extLst>
              <a:ext uri="{FF2B5EF4-FFF2-40B4-BE49-F238E27FC236}">
                <a16:creationId xmlns:a16="http://schemas.microsoft.com/office/drawing/2014/main" id="{49DC13E4-C668-12FB-CEBB-F4B60C2060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19639" y="4507321"/>
            <a:ext cx="2981094" cy="2340000"/>
          </a:xfrm>
          <a:prstGeom prst="rect">
            <a:avLst/>
          </a:prstGeom>
        </p:spPr>
      </p:pic>
      <p:pic>
        <p:nvPicPr>
          <p:cNvPr id="34" name="Picture 33" descr="A red and yellow square with black lines&#10;&#10;Description automatically generated">
            <a:extLst>
              <a:ext uri="{FF2B5EF4-FFF2-40B4-BE49-F238E27FC236}">
                <a16:creationId xmlns:a16="http://schemas.microsoft.com/office/drawing/2014/main" id="{AF7DF230-E1EB-0D46-B501-2039C40826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3684" y="4513104"/>
            <a:ext cx="2981096" cy="2340000"/>
          </a:xfrm>
          <a:prstGeom prst="rect">
            <a:avLst/>
          </a:prstGeom>
        </p:spPr>
      </p:pic>
      <p:pic>
        <p:nvPicPr>
          <p:cNvPr id="36" name="Picture 35" descr="A diagram of a red square&#10;&#10;Description automatically generated with medium confidence">
            <a:extLst>
              <a:ext uri="{FF2B5EF4-FFF2-40B4-BE49-F238E27FC236}">
                <a16:creationId xmlns:a16="http://schemas.microsoft.com/office/drawing/2014/main" id="{0BAB2258-1D8F-9D4C-F436-54232F299B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7728" y="4516679"/>
            <a:ext cx="2981097" cy="2340000"/>
          </a:xfrm>
          <a:prstGeom prst="rect">
            <a:avLst/>
          </a:prstGeom>
        </p:spPr>
      </p:pic>
      <p:pic>
        <p:nvPicPr>
          <p:cNvPr id="38" name="Picture 37" descr="A red and yellow square with black lines&#10;&#10;Description automatically generated">
            <a:extLst>
              <a:ext uri="{FF2B5EF4-FFF2-40B4-BE49-F238E27FC236}">
                <a16:creationId xmlns:a16="http://schemas.microsoft.com/office/drawing/2014/main" id="{828245D5-6C90-5863-4F82-7A53D8696A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30037" y="4518000"/>
            <a:ext cx="2981096" cy="2340000"/>
          </a:xfrm>
          <a:prstGeom prst="rect">
            <a:avLst/>
          </a:prstGeom>
        </p:spPr>
      </p:pic>
      <p:pic>
        <p:nvPicPr>
          <p:cNvPr id="40" name="Picture 39" descr="A red square with black lines and white text&#10;&#10;Description automatically generated">
            <a:extLst>
              <a:ext uri="{FF2B5EF4-FFF2-40B4-BE49-F238E27FC236}">
                <a16:creationId xmlns:a16="http://schemas.microsoft.com/office/drawing/2014/main" id="{8688C2F4-9174-8AC2-1A44-DC11450AB7E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0377" y="2383016"/>
            <a:ext cx="2981096" cy="2340000"/>
          </a:xfrm>
          <a:prstGeom prst="rect">
            <a:avLst/>
          </a:prstGeom>
        </p:spPr>
      </p:pic>
      <p:pic>
        <p:nvPicPr>
          <p:cNvPr id="44" name="Picture 43" descr="A red square with black lines and white text&#10;&#10;Description automatically generated">
            <a:extLst>
              <a:ext uri="{FF2B5EF4-FFF2-40B4-BE49-F238E27FC236}">
                <a16:creationId xmlns:a16="http://schemas.microsoft.com/office/drawing/2014/main" id="{2035E3FB-B0C1-4762-3E4B-90BB9F5847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06439" y="2383016"/>
            <a:ext cx="2981096" cy="2340000"/>
          </a:xfrm>
          <a:prstGeom prst="rect">
            <a:avLst/>
          </a:prstGeom>
        </p:spPr>
      </p:pic>
      <p:pic>
        <p:nvPicPr>
          <p:cNvPr id="46" name="Picture 45" descr="A red and yellow square with black text&#10;&#10;Description automatically generated">
            <a:extLst>
              <a:ext uri="{FF2B5EF4-FFF2-40B4-BE49-F238E27FC236}">
                <a16:creationId xmlns:a16="http://schemas.microsoft.com/office/drawing/2014/main" id="{4D7C3F37-7E0A-E20F-0440-B734B5CE6E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85140" y="2388589"/>
            <a:ext cx="2981096" cy="2340000"/>
          </a:xfrm>
          <a:prstGeom prst="rect">
            <a:avLst/>
          </a:prstGeom>
        </p:spPr>
      </p:pic>
      <p:pic>
        <p:nvPicPr>
          <p:cNvPr id="55" name="Picture 54" descr="A red square with black lines and white text&#10;&#10;Description automatically generated">
            <a:extLst>
              <a:ext uri="{FF2B5EF4-FFF2-40B4-BE49-F238E27FC236}">
                <a16:creationId xmlns:a16="http://schemas.microsoft.com/office/drawing/2014/main" id="{71CAC542-7A94-18C5-B25E-8B83AB778C6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23911" y="2393064"/>
            <a:ext cx="298109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268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graph showing different sizes of objects&#10;&#10;Description automatically generated with medium confidence">
            <a:extLst>
              <a:ext uri="{FF2B5EF4-FFF2-40B4-BE49-F238E27FC236}">
                <a16:creationId xmlns:a16="http://schemas.microsoft.com/office/drawing/2014/main" id="{E73C75CC-E247-CC09-0276-127FA8EE1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1078226"/>
            <a:ext cx="6096000" cy="4572000"/>
          </a:xfrm>
        </p:spPr>
      </p:pic>
      <p:pic>
        <p:nvPicPr>
          <p:cNvPr id="6" name="Picture 5" descr="A diagram of different sizes of water droplets&#10;&#10;Description automatically generated with medium confidence">
            <a:extLst>
              <a:ext uri="{FF2B5EF4-FFF2-40B4-BE49-F238E27FC236}">
                <a16:creationId xmlns:a16="http://schemas.microsoft.com/office/drawing/2014/main" id="{4EF80EAD-DB56-EB43-6FB7-73E7E14DC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078225"/>
            <a:ext cx="6096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BBD69C-D0AC-412F-F63E-9FA96C685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Transcription May Stretch TADs: 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Higher Active Gene Density Correlates with TAD Asphericity</a:t>
            </a:r>
            <a:endParaRPr lang="en-US" sz="4000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Dark Gray Sphere">
                <a:extLst>
                  <a:ext uri="{FF2B5EF4-FFF2-40B4-BE49-F238E27FC236}">
                    <a16:creationId xmlns:a16="http://schemas.microsoft.com/office/drawing/2014/main" id="{D5186CB8-8E1E-C5E2-CF11-6C23BFABBF1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80646925"/>
                  </p:ext>
                </p:extLst>
              </p:nvPr>
            </p:nvGraphicFramePr>
            <p:xfrm>
              <a:off x="335609" y="5394596"/>
              <a:ext cx="1260000" cy="1440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60000" cy="144000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11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Dark Gray Sphere">
                <a:extLst>
                  <a:ext uri="{FF2B5EF4-FFF2-40B4-BE49-F238E27FC236}">
                    <a16:creationId xmlns:a16="http://schemas.microsoft.com/office/drawing/2014/main" id="{D5186CB8-8E1E-C5E2-CF11-6C23BFABBF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5609" y="5394596"/>
                <a:ext cx="1260000" cy="14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 descr="Dark Gray Cylinder">
                <a:extLst>
                  <a:ext uri="{FF2B5EF4-FFF2-40B4-BE49-F238E27FC236}">
                    <a16:creationId xmlns:a16="http://schemas.microsoft.com/office/drawing/2014/main" id="{10DEB706-7C8E-FC47-8A69-EF19FD62F4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217529"/>
                  </p:ext>
                </p:extLst>
              </p:nvPr>
            </p:nvGraphicFramePr>
            <p:xfrm rot="5400000">
              <a:off x="4246601" y="5170351"/>
              <a:ext cx="1260000" cy="1926447"/>
            </p:xfrm>
            <a:graphic>
              <a:graphicData uri="http://schemas.microsoft.com/office/drawing/2017/model3d">
                <am3d:model3d r:embed="rId7">
                  <am3d:spPr>
                    <a:xfrm rot="5400000">
                      <a:off x="0" y="0"/>
                      <a:ext cx="1260000" cy="1926447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188878" ay="-850823" az="-61606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38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 descr="Dark Gray Cylinder">
                <a:extLst>
                  <a:ext uri="{FF2B5EF4-FFF2-40B4-BE49-F238E27FC236}">
                    <a16:creationId xmlns:a16="http://schemas.microsoft.com/office/drawing/2014/main" id="{10DEB706-7C8E-FC47-8A69-EF19FD62F4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4246601" y="5170351"/>
                <a:ext cx="1260000" cy="1926447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8CB915B-65BD-D90A-54F6-C8B0A5B5ACD3}"/>
              </a:ext>
            </a:extLst>
          </p:cNvPr>
          <p:cNvCxnSpPr>
            <a:cxnSpLocks/>
          </p:cNvCxnSpPr>
          <p:nvPr/>
        </p:nvCxnSpPr>
        <p:spPr>
          <a:xfrm>
            <a:off x="1701520" y="6133574"/>
            <a:ext cx="205352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Dark Gray Sphere">
                <a:extLst>
                  <a:ext uri="{FF2B5EF4-FFF2-40B4-BE49-F238E27FC236}">
                    <a16:creationId xmlns:a16="http://schemas.microsoft.com/office/drawing/2014/main" id="{B70F758C-E6EA-ACEF-4543-E2B1115060E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15304410"/>
                  </p:ext>
                </p:extLst>
              </p:nvPr>
            </p:nvGraphicFramePr>
            <p:xfrm>
              <a:off x="6431610" y="5394596"/>
              <a:ext cx="1260000" cy="1440000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60000" cy="1440000"/>
                    </a:xfrm>
                    <a:prstGeom prst="rect">
                      <a:avLst/>
                    </a:prstGeom>
                  </am3d:spPr>
                  <am3d:camera>
                    <am3d:pos x="0" y="0" z="8146918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43146" d="1000000"/>
                    <am3d:preTrans dx="-2" dy="-18000000" dz="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11183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Dark Gray Sphere">
                <a:extLst>
                  <a:ext uri="{FF2B5EF4-FFF2-40B4-BE49-F238E27FC236}">
                    <a16:creationId xmlns:a16="http://schemas.microsoft.com/office/drawing/2014/main" id="{B70F758C-E6EA-ACEF-4543-E2B1115060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1610" y="5394596"/>
                <a:ext cx="1260000" cy="14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Dark Gray Cylinder">
                <a:extLst>
                  <a:ext uri="{FF2B5EF4-FFF2-40B4-BE49-F238E27FC236}">
                    <a16:creationId xmlns:a16="http://schemas.microsoft.com/office/drawing/2014/main" id="{EBA967F4-253B-5120-B3C1-6821489AE0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5049359"/>
                  </p:ext>
                </p:extLst>
              </p:nvPr>
            </p:nvGraphicFramePr>
            <p:xfrm rot="5400000">
              <a:off x="10342602" y="5170351"/>
              <a:ext cx="1260000" cy="1926447"/>
            </p:xfrm>
            <a:graphic>
              <a:graphicData uri="http://schemas.microsoft.com/office/drawing/2017/model3d">
                <am3d:model3d r:embed="rId7">
                  <am3d:spPr>
                    <a:xfrm rot="5400000">
                      <a:off x="0" y="0"/>
                      <a:ext cx="1260000" cy="1926447"/>
                    </a:xfrm>
                    <a:prstGeom prst="rect">
                      <a:avLst/>
                    </a:prstGeom>
                  </am3d:spPr>
                  <am3d:camera>
                    <am3d:pos x="0" y="0" z="6278280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159681" d="1000000"/>
                    <am3d:preTrans dx="22" dy="-18000000" dz="6"/>
                    <am3d:scale>
                      <am3d:sx n="1000000" d="1000000"/>
                      <am3d:sy n="1000000" d="1000000"/>
                      <am3d:sz n="1000000" d="1000000"/>
                    </am3d:scale>
                    <am3d:rot ax="2188878" ay="-850823" az="-61606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2388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Dark Gray Cylinder">
                <a:extLst>
                  <a:ext uri="{FF2B5EF4-FFF2-40B4-BE49-F238E27FC236}">
                    <a16:creationId xmlns:a16="http://schemas.microsoft.com/office/drawing/2014/main" id="{EBA967F4-253B-5120-B3C1-6821489AE0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5400000">
                <a:off x="10342602" y="5170351"/>
                <a:ext cx="1260000" cy="1926447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616EFCE-F8C6-9D52-9904-A1B0DD7C990D}"/>
              </a:ext>
            </a:extLst>
          </p:cNvPr>
          <p:cNvCxnSpPr>
            <a:cxnSpLocks/>
          </p:cNvCxnSpPr>
          <p:nvPr/>
        </p:nvCxnSpPr>
        <p:spPr>
          <a:xfrm>
            <a:off x="7797521" y="6133574"/>
            <a:ext cx="2053529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5" name="Content Placeholder 4" descr="A red line on a white background&#10;&#10;Description automatically generated">
            <a:extLst>
              <a:ext uri="{FF2B5EF4-FFF2-40B4-BE49-F238E27FC236}">
                <a16:creationId xmlns:a16="http://schemas.microsoft.com/office/drawing/2014/main" id="{B34916ED-892C-C2B1-4737-D8DED36164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666" y="1439678"/>
            <a:ext cx="1249022" cy="720000"/>
          </a:xfrm>
          <a:prstGeom prst="rect">
            <a:avLst/>
          </a:prstGeom>
        </p:spPr>
      </p:pic>
      <p:pic>
        <p:nvPicPr>
          <p:cNvPr id="16" name="Content Placeholder 4" descr="A red wire on a white background&#10;&#10;Description automatically generated">
            <a:extLst>
              <a:ext uri="{FF2B5EF4-FFF2-40B4-BE49-F238E27FC236}">
                <a16:creationId xmlns:a16="http://schemas.microsoft.com/office/drawing/2014/main" id="{F7CB501D-DC69-12A7-5D3D-15C1D3B49C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30266" y="1437883"/>
            <a:ext cx="1249022" cy="720000"/>
          </a:xfrm>
          <a:prstGeom prst="rect">
            <a:avLst/>
          </a:prstGeom>
        </p:spPr>
      </p:pic>
      <p:pic>
        <p:nvPicPr>
          <p:cNvPr id="17" name="Content Placeholder 4" descr="A red and black wire&#10;&#10;Description automatically generated">
            <a:extLst>
              <a:ext uri="{FF2B5EF4-FFF2-40B4-BE49-F238E27FC236}">
                <a16:creationId xmlns:a16="http://schemas.microsoft.com/office/drawing/2014/main" id="{A075B42C-F33C-A7AC-C584-24FE7156D1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59734" y="1436088"/>
            <a:ext cx="1249022" cy="720000"/>
          </a:xfrm>
          <a:prstGeom prst="rect">
            <a:avLst/>
          </a:prstGeom>
        </p:spPr>
      </p:pic>
      <p:pic>
        <p:nvPicPr>
          <p:cNvPr id="18" name="Content Placeholder 4" descr="A red and black line&#10;&#10;Description automatically generated">
            <a:extLst>
              <a:ext uri="{FF2B5EF4-FFF2-40B4-BE49-F238E27FC236}">
                <a16:creationId xmlns:a16="http://schemas.microsoft.com/office/drawing/2014/main" id="{9A9C2821-992D-EB18-23C3-8B913328F6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52090" y="1434293"/>
            <a:ext cx="1249022" cy="720000"/>
          </a:xfrm>
          <a:prstGeom prst="rect">
            <a:avLst/>
          </a:prstGeom>
        </p:spPr>
      </p:pic>
      <p:pic>
        <p:nvPicPr>
          <p:cNvPr id="19" name="Picture 18" descr="A red wire on a white background&#10;&#10;Description automatically generated">
            <a:extLst>
              <a:ext uri="{FF2B5EF4-FFF2-40B4-BE49-F238E27FC236}">
                <a16:creationId xmlns:a16="http://schemas.microsoft.com/office/drawing/2014/main" id="{C5580F76-E978-7E96-7CBD-97516C9CE2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5346" y="1443152"/>
            <a:ext cx="1249023" cy="720000"/>
          </a:xfrm>
          <a:prstGeom prst="rect">
            <a:avLst/>
          </a:prstGeom>
        </p:spPr>
      </p:pic>
      <p:pic>
        <p:nvPicPr>
          <p:cNvPr id="20" name="Content Placeholder 4" descr="A red wire on a white background&#10;&#10;Description automatically generated">
            <a:extLst>
              <a:ext uri="{FF2B5EF4-FFF2-40B4-BE49-F238E27FC236}">
                <a16:creationId xmlns:a16="http://schemas.microsoft.com/office/drawing/2014/main" id="{BE7737CC-B897-6F68-100E-B1F56DB92A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9771" y="1434293"/>
            <a:ext cx="1249022" cy="720000"/>
          </a:xfrm>
          <a:prstGeom prst="rect">
            <a:avLst/>
          </a:prstGeom>
        </p:spPr>
      </p:pic>
      <p:pic>
        <p:nvPicPr>
          <p:cNvPr id="21" name="Content Placeholder 4" descr="A red line on a white background&#10;&#10;Description automatically generated">
            <a:extLst>
              <a:ext uri="{FF2B5EF4-FFF2-40B4-BE49-F238E27FC236}">
                <a16:creationId xmlns:a16="http://schemas.microsoft.com/office/drawing/2014/main" id="{A835BC12-2DDE-0E04-FFB3-E8C642CCD3D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26539" y="1441117"/>
            <a:ext cx="1249022" cy="720000"/>
          </a:xfrm>
          <a:prstGeom prst="rect">
            <a:avLst/>
          </a:prstGeom>
        </p:spPr>
      </p:pic>
      <p:pic>
        <p:nvPicPr>
          <p:cNvPr id="22" name="Picture 21" descr="A heart made of red lines&#10;&#10;Description automatically generated with medium confidence">
            <a:extLst>
              <a:ext uri="{FF2B5EF4-FFF2-40B4-BE49-F238E27FC236}">
                <a16:creationId xmlns:a16="http://schemas.microsoft.com/office/drawing/2014/main" id="{5487DCF6-EBD6-5DC0-B70A-934E6B6846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61737" y="1443152"/>
            <a:ext cx="1249023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81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-up of a bunch of wire&#10;&#10;Description automatically generated">
            <a:extLst>
              <a:ext uri="{FF2B5EF4-FFF2-40B4-BE49-F238E27FC236}">
                <a16:creationId xmlns:a16="http://schemas.microsoft.com/office/drawing/2014/main" id="{07E71847-2704-1AA7-2C26-2347F48A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000"/>
            <a:ext cx="7775168" cy="44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61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line on a white background&#10;&#10;Description automatically generated">
            <a:extLst>
              <a:ext uri="{FF2B5EF4-FFF2-40B4-BE49-F238E27FC236}">
                <a16:creationId xmlns:a16="http://schemas.microsoft.com/office/drawing/2014/main" id="{422293D3-8401-E125-D8D9-CC577B0FB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376000"/>
            <a:ext cx="7775162" cy="4482000"/>
          </a:xfrm>
        </p:spPr>
      </p:pic>
    </p:spTree>
    <p:extLst>
      <p:ext uri="{BB962C8B-B14F-4D97-AF65-F5344CB8AC3E}">
        <p14:creationId xmlns:p14="http://schemas.microsoft.com/office/powerpoint/2010/main" val="397669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wire on a white background&#10;&#10;Description automatically generated">
            <a:extLst>
              <a:ext uri="{FF2B5EF4-FFF2-40B4-BE49-F238E27FC236}">
                <a16:creationId xmlns:a16="http://schemas.microsoft.com/office/drawing/2014/main" id="{3A901F01-18DD-B54D-7620-A806DF68B7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7548497" cy="4351338"/>
          </a:xfrm>
        </p:spPr>
      </p:pic>
    </p:spTree>
    <p:extLst>
      <p:ext uri="{BB962C8B-B14F-4D97-AF65-F5344CB8AC3E}">
        <p14:creationId xmlns:p14="http://schemas.microsoft.com/office/powerpoint/2010/main" val="1807536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ack wire&#10;&#10;Description automatically generated">
            <a:extLst>
              <a:ext uri="{FF2B5EF4-FFF2-40B4-BE49-F238E27FC236}">
                <a16:creationId xmlns:a16="http://schemas.microsoft.com/office/drawing/2014/main" id="{EAC7CFE6-FAE4-8C04-520D-10A15BAF5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7548497" cy="4351338"/>
          </a:xfrm>
        </p:spPr>
      </p:pic>
    </p:spTree>
    <p:extLst>
      <p:ext uri="{BB962C8B-B14F-4D97-AF65-F5344CB8AC3E}">
        <p14:creationId xmlns:p14="http://schemas.microsoft.com/office/powerpoint/2010/main" val="31019082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red and black line&#10;&#10;Description automatically generated">
            <a:extLst>
              <a:ext uri="{FF2B5EF4-FFF2-40B4-BE49-F238E27FC236}">
                <a16:creationId xmlns:a16="http://schemas.microsoft.com/office/drawing/2014/main" id="{795D1D96-50D8-C87A-2CB7-03469B9B4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506662"/>
            <a:ext cx="7548497" cy="4351338"/>
          </a:xfrm>
        </p:spPr>
      </p:pic>
    </p:spTree>
    <p:extLst>
      <p:ext uri="{BB962C8B-B14F-4D97-AF65-F5344CB8AC3E}">
        <p14:creationId xmlns:p14="http://schemas.microsoft.com/office/powerpoint/2010/main" val="1115437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unch of black wire&#10;&#10;Description automatically generated">
            <a:extLst>
              <a:ext uri="{FF2B5EF4-FFF2-40B4-BE49-F238E27FC236}">
                <a16:creationId xmlns:a16="http://schemas.microsoft.com/office/drawing/2014/main" id="{D1E4F232-059D-5694-4E50-5425F4C36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76000"/>
            <a:ext cx="7775165" cy="448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12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4746</TotalTime>
  <Words>45</Words>
  <Application>Microsoft Macintosh PowerPoint</Application>
  <PresentationFormat>Widescreen</PresentationFormat>
  <Paragraphs>19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Helvetica Neue</vt:lpstr>
      <vt:lpstr>Office Theme</vt:lpstr>
      <vt:lpstr>PowerPoint Presentation</vt:lpstr>
      <vt:lpstr>PowerPoint Presentation</vt:lpstr>
      <vt:lpstr>Transcription May Stretch TADs: Higher Active Gene Density Correlates with TAD Asphericity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Philipp</dc:creator>
  <cp:lastModifiedBy>Lucas Philipp</cp:lastModifiedBy>
  <cp:revision>13</cp:revision>
  <dcterms:created xsi:type="dcterms:W3CDTF">2024-07-03T22:52:38Z</dcterms:created>
  <dcterms:modified xsi:type="dcterms:W3CDTF">2024-07-10T21:54:39Z</dcterms:modified>
</cp:coreProperties>
</file>